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62" r:id="rId6"/>
    <p:sldId id="263" r:id="rId7"/>
    <p:sldId id="270" r:id="rId8"/>
    <p:sldId id="271" r:id="rId9"/>
    <p:sldId id="272" r:id="rId10"/>
    <p:sldId id="273" r:id="rId11"/>
    <p:sldId id="268" r:id="rId12"/>
    <p:sldId id="265" r:id="rId13"/>
    <p:sldId id="266" r:id="rId14"/>
    <p:sldId id="267" r:id="rId15"/>
    <p:sldId id="269" r:id="rId16"/>
    <p:sldId id="264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3A19-594D-41BD-84E5-609EE071C6A0}" type="datetimeFigureOut">
              <a:rPr lang="es-CO" smtClean="0"/>
              <a:pPr/>
              <a:t>09/10/2013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405-EEE8-40CD-B13E-8EFAE4EFD3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606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3A19-594D-41BD-84E5-609EE071C6A0}" type="datetimeFigureOut">
              <a:rPr lang="es-CO" smtClean="0"/>
              <a:pPr/>
              <a:t>09/10/2013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405-EEE8-40CD-B13E-8EFAE4EFD3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343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3A19-594D-41BD-84E5-609EE071C6A0}" type="datetimeFigureOut">
              <a:rPr lang="es-CO" smtClean="0"/>
              <a:pPr/>
              <a:t>09/10/2013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405-EEE8-40CD-B13E-8EFAE4EFD3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494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3A19-594D-41BD-84E5-609EE071C6A0}" type="datetimeFigureOut">
              <a:rPr lang="es-CO" smtClean="0"/>
              <a:pPr/>
              <a:t>09/10/2013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405-EEE8-40CD-B13E-8EFAE4EFD3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279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3A19-594D-41BD-84E5-609EE071C6A0}" type="datetimeFigureOut">
              <a:rPr lang="es-CO" smtClean="0"/>
              <a:pPr/>
              <a:t>09/10/2013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405-EEE8-40CD-B13E-8EFAE4EFD3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335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3A19-594D-41BD-84E5-609EE071C6A0}" type="datetimeFigureOut">
              <a:rPr lang="es-CO" smtClean="0"/>
              <a:pPr/>
              <a:t>09/10/2013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405-EEE8-40CD-B13E-8EFAE4EFD3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121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3A19-594D-41BD-84E5-609EE071C6A0}" type="datetimeFigureOut">
              <a:rPr lang="es-CO" smtClean="0"/>
              <a:pPr/>
              <a:t>09/10/2013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405-EEE8-40CD-B13E-8EFAE4EFD3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549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3A19-594D-41BD-84E5-609EE071C6A0}" type="datetimeFigureOut">
              <a:rPr lang="es-CO" smtClean="0"/>
              <a:pPr/>
              <a:t>09/10/2013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405-EEE8-40CD-B13E-8EFAE4EFD3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87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3A19-594D-41BD-84E5-609EE071C6A0}" type="datetimeFigureOut">
              <a:rPr lang="es-CO" smtClean="0"/>
              <a:pPr/>
              <a:t>09/10/2013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405-EEE8-40CD-B13E-8EFAE4EFD3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501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3A19-594D-41BD-84E5-609EE071C6A0}" type="datetimeFigureOut">
              <a:rPr lang="es-CO" smtClean="0"/>
              <a:pPr/>
              <a:t>09/10/2013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405-EEE8-40CD-B13E-8EFAE4EFD3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375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3A19-594D-41BD-84E5-609EE071C6A0}" type="datetimeFigureOut">
              <a:rPr lang="es-CO" smtClean="0"/>
              <a:pPr/>
              <a:t>09/10/2013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405-EEE8-40CD-B13E-8EFAE4EFD3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7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3A19-594D-41BD-84E5-609EE071C6A0}" type="datetimeFigureOut">
              <a:rPr lang="es-CO" smtClean="0"/>
              <a:pPr/>
              <a:t>09/10/2013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6A405-EEE8-40CD-B13E-8EFAE4EFD3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65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52928" cy="6336703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4734412" y="5373216"/>
            <a:ext cx="396044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err="1" smtClean="0">
                <a:latin typeface="Comic Sans MS" pitchFamily="66" charset="0"/>
              </a:rPr>
              <a:t>Psicologas</a:t>
            </a:r>
            <a:r>
              <a:rPr lang="es-CO" sz="1100" dirty="0" smtClean="0">
                <a:latin typeface="Comic Sans MS" pitchFamily="66" charset="0"/>
              </a:rPr>
              <a:t> en formación</a:t>
            </a:r>
            <a:r>
              <a:rPr lang="es-CO" dirty="0" smtClean="0">
                <a:latin typeface="Comic Sans MS" pitchFamily="66" charset="0"/>
              </a:rPr>
              <a:t>:</a:t>
            </a:r>
          </a:p>
          <a:p>
            <a:pPr algn="ctr"/>
            <a:r>
              <a:rPr lang="es-CO" dirty="0" err="1" smtClean="0">
                <a:latin typeface="Comic Sans MS" pitchFamily="66" charset="0"/>
              </a:rPr>
              <a:t>Yeraldin</a:t>
            </a:r>
            <a:r>
              <a:rPr lang="es-CO" dirty="0" smtClean="0">
                <a:latin typeface="Comic Sans MS" pitchFamily="66" charset="0"/>
              </a:rPr>
              <a:t> peralta </a:t>
            </a:r>
            <a:r>
              <a:rPr lang="es-CO" dirty="0" err="1" smtClean="0">
                <a:latin typeface="Comic Sans MS" pitchFamily="66" charset="0"/>
              </a:rPr>
              <a:t>farak</a:t>
            </a:r>
            <a:endParaRPr lang="es-CO" dirty="0" smtClean="0">
              <a:latin typeface="Comic Sans MS" pitchFamily="66" charset="0"/>
            </a:endParaRPr>
          </a:p>
          <a:p>
            <a:pPr algn="ctr"/>
            <a:r>
              <a:rPr lang="es-CO" dirty="0" err="1" smtClean="0">
                <a:latin typeface="Comic Sans MS" pitchFamily="66" charset="0"/>
              </a:rPr>
              <a:t>Yennifer</a:t>
            </a:r>
            <a:r>
              <a:rPr lang="es-CO" dirty="0" smtClean="0">
                <a:latin typeface="Comic Sans MS" pitchFamily="66" charset="0"/>
              </a:rPr>
              <a:t> prieto </a:t>
            </a:r>
            <a:r>
              <a:rPr lang="es-CO" dirty="0" err="1" smtClean="0">
                <a:latin typeface="Comic Sans MS" pitchFamily="66" charset="0"/>
              </a:rPr>
              <a:t>camacho</a:t>
            </a:r>
            <a:endParaRPr lang="es-CO" dirty="0" smtClean="0">
              <a:latin typeface="Comic Sans MS" pitchFamily="66" charset="0"/>
            </a:endParaRPr>
          </a:p>
          <a:p>
            <a:pPr algn="ctr"/>
            <a:r>
              <a:rPr lang="es-CO" sz="1050" dirty="0" smtClean="0">
                <a:latin typeface="Comic Sans MS" pitchFamily="66" charset="0"/>
              </a:rPr>
              <a:t>CECAR</a:t>
            </a:r>
            <a:endParaRPr lang="es-CO" sz="105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646233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4957717"/>
            <a:ext cx="359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Normal superior de Sincelejo</a:t>
            </a:r>
          </a:p>
          <a:p>
            <a:r>
              <a:rPr lang="es-CO" b="1" dirty="0" smtClean="0"/>
              <a:t>Universidad del norte</a:t>
            </a:r>
          </a:p>
          <a:p>
            <a:r>
              <a:rPr lang="es-CO" sz="1200" dirty="0" smtClean="0"/>
              <a:t>Ana Rita </a:t>
            </a:r>
            <a:r>
              <a:rPr lang="es-CO" sz="1200" dirty="0" err="1"/>
              <a:t>R</a:t>
            </a:r>
            <a:r>
              <a:rPr lang="es-CO" sz="1200" dirty="0" err="1" smtClean="0"/>
              <a:t>usso</a:t>
            </a:r>
            <a:r>
              <a:rPr lang="es-CO" sz="1200" dirty="0" smtClean="0"/>
              <a:t> de Sánchez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0687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4782" y="241449"/>
            <a:ext cx="7632848" cy="138735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O" dirty="0" smtClean="0"/>
              <a:t>VINCULACIÓN DE PISOTÓN A LA IENSS</a:t>
            </a:r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3244850"/>
            <a:ext cx="30972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851920" y="2204864"/>
            <a:ext cx="3778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"/>
                <a:ea typeface="Arial"/>
                <a:cs typeface="Times New Roman"/>
              </a:rPr>
              <a:t>La institución educativa normal superior de Sincelejo se encuentra en un proceso de reactivación del programa el cual permitirá la construcción conjunta de experiencias, herramientas y estrategias pedagógicas a nivel  psicoactivo para fortalecer las interacciones entre agentes educativos y los niños y niñas. A demás se proyectará a los grados de primero, segundo y tercero, siguiendo las actualizaciones que plantea el programa</a:t>
            </a:r>
            <a:endParaRPr lang="es-C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2699"/>
            <a:ext cx="2181544" cy="224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82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>FUNCIONES DEL PSICOLOGO SOCIAL Y EL PSICOLOGO EDUCATIVO </a:t>
            </a:r>
            <a:endParaRPr lang="es-CO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2448272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0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12477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s-CO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332656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1. Intervención grupal: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>• Escuelas de padres y madres.</a:t>
            </a:r>
            <a:br>
              <a:rPr lang="es-CO" dirty="0"/>
            </a:br>
            <a:r>
              <a:rPr lang="es-CO" dirty="0"/>
              <a:t>• Grupos de autoayuda</a:t>
            </a:r>
            <a:br>
              <a:rPr lang="es-CO" dirty="0"/>
            </a:br>
            <a:r>
              <a:rPr lang="es-CO" dirty="0"/>
              <a:t>• Talleres de autonomía personal y aprendizaje de habilidades específicas.</a:t>
            </a:r>
            <a:br>
              <a:rPr lang="es-CO" dirty="0"/>
            </a:br>
            <a:r>
              <a:rPr lang="es-CO" dirty="0"/>
              <a:t>• Sesiones grupales en programas terapéuticos para usuarios y familiares.</a:t>
            </a:r>
            <a:br>
              <a:rPr lang="es-CO" dirty="0"/>
            </a:br>
            <a:r>
              <a:rPr lang="es-CO" dirty="0"/>
              <a:t>• Talleres de animación sociocultural con colectivos específicos.</a:t>
            </a:r>
            <a:br>
              <a:rPr lang="es-CO" dirty="0"/>
            </a:br>
            <a:r>
              <a:rPr lang="es-CO" dirty="0"/>
              <a:t>• Intervenciones con profesionales en optimización de habilidades laborales y </a:t>
            </a:r>
            <a:br>
              <a:rPr lang="es-CO" dirty="0"/>
            </a:br>
            <a:r>
              <a:rPr lang="es-CO" dirty="0"/>
              <a:t>prevención del </a:t>
            </a:r>
            <a:r>
              <a:rPr lang="es-CO" dirty="0" err="1"/>
              <a:t>burn-out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4860032" y="2924944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2</a:t>
            </a:r>
            <a:r>
              <a:rPr lang="es-CO" b="1" dirty="0"/>
              <a:t>. Intervención y terapia familiar</a:t>
            </a:r>
            <a:r>
              <a:rPr lang="es-CO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/>
              <a:t>Evaluaciones de capacidad o competencia de la familia para cumplir con sus </a:t>
            </a:r>
            <a:r>
              <a:rPr lang="es-CO" dirty="0" smtClean="0"/>
              <a:t>obligaciones</a:t>
            </a:r>
            <a:r>
              <a:rPr lang="es-CO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Intervenciones </a:t>
            </a:r>
            <a:r>
              <a:rPr lang="es-CO" dirty="0"/>
              <a:t>en tercera edad: Dependencias, internamiento de mayores, cuidados </a:t>
            </a:r>
            <a:r>
              <a:rPr lang="es-CO" dirty="0" smtClean="0"/>
              <a:t>de </a:t>
            </a:r>
            <a:r>
              <a:rPr lang="es-CO" dirty="0" err="1" smtClean="0"/>
              <a:t>familiares,tutelas</a:t>
            </a:r>
            <a:r>
              <a:rPr lang="es-CO" dirty="0" smtClean="0"/>
              <a:t>, </a:t>
            </a:r>
            <a:r>
              <a:rPr lang="es-CO" dirty="0" err="1" smtClean="0"/>
              <a:t>responsabilizaciones</a:t>
            </a:r>
            <a:r>
              <a:rPr lang="es-CO" dirty="0" smtClean="0"/>
              <a:t> </a:t>
            </a:r>
            <a:r>
              <a:rPr lang="es-CO" dirty="0"/>
              <a:t>económicas, etc.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584">
            <a:off x="2512705" y="4343833"/>
            <a:ext cx="18843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 rot="1062763">
            <a:off x="5184068" y="85101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PSICOLOGO SOCIAL</a:t>
            </a:r>
            <a:endParaRPr lang="es-CO" sz="3600" b="1" dirty="0"/>
          </a:p>
        </p:txBody>
      </p:sp>
    </p:spTree>
    <p:extLst>
      <p:ext uri="{BB962C8B-B14F-4D97-AF65-F5344CB8AC3E}">
        <p14:creationId xmlns:p14="http://schemas.microsoft.com/office/powerpoint/2010/main" val="31734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 rot="21063133">
            <a:off x="467544" y="692696"/>
            <a:ext cx="295232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/>
              <a:t>3. Técnicas de </a:t>
            </a:r>
            <a:r>
              <a:rPr lang="es-CO" b="1" dirty="0" smtClean="0"/>
              <a:t>mediación</a:t>
            </a:r>
          </a:p>
          <a:p>
            <a:r>
              <a:rPr lang="es-CO" b="1" dirty="0"/>
              <a:t> 4. Técnicas de evaluación e intervención </a:t>
            </a:r>
            <a:r>
              <a:rPr lang="es-CO" b="1" dirty="0" smtClean="0"/>
              <a:t>ambiental.</a:t>
            </a:r>
          </a:p>
        </p:txBody>
      </p:sp>
      <p:sp>
        <p:nvSpPr>
          <p:cNvPr id="5" name="4 CuadroTexto"/>
          <p:cNvSpPr txBox="1"/>
          <p:nvPr/>
        </p:nvSpPr>
        <p:spPr>
          <a:xfrm rot="507195">
            <a:off x="4283968" y="404867"/>
            <a:ext cx="3816424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/>
              <a:t>5. Técnicas de investigación social</a:t>
            </a:r>
            <a:r>
              <a:rPr lang="es-CO" b="1" dirty="0" smtClean="0"/>
              <a:t>:</a:t>
            </a:r>
          </a:p>
          <a:p>
            <a:r>
              <a:rPr lang="es-CO" dirty="0" smtClean="0"/>
              <a:t> </a:t>
            </a:r>
            <a:r>
              <a:rPr lang="es-CO" dirty="0"/>
              <a:t>Encuestas</a:t>
            </a:r>
          </a:p>
          <a:p>
            <a:r>
              <a:rPr lang="es-CO" dirty="0"/>
              <a:t>• Grupos estructurados</a:t>
            </a:r>
          </a:p>
          <a:p>
            <a:r>
              <a:rPr lang="es-CO" dirty="0"/>
              <a:t>• Paneles de discusión</a:t>
            </a:r>
          </a:p>
          <a:p>
            <a:r>
              <a:rPr lang="es-CO" dirty="0"/>
              <a:t>• Indicadores sociales</a:t>
            </a:r>
          </a:p>
          <a:p>
            <a:r>
              <a:rPr lang="es-CO" dirty="0"/>
              <a:t>• Inventarios de recursos multidisciplinares.</a:t>
            </a:r>
          </a:p>
          <a:p>
            <a:r>
              <a:rPr lang="es-CO" dirty="0"/>
              <a:t>• Evaluación de recursos: </a:t>
            </a:r>
            <a:r>
              <a:rPr lang="es-CO" dirty="0" smtClean="0"/>
              <a:t>DOFA</a:t>
            </a:r>
            <a:endParaRPr lang="es-CO" dirty="0"/>
          </a:p>
          <a:p>
            <a:r>
              <a:rPr lang="es-CO" dirty="0"/>
              <a:t>• Instrumentos de recogida de información grupal e individual.</a:t>
            </a:r>
          </a:p>
        </p:txBody>
      </p:sp>
      <p:pic>
        <p:nvPicPr>
          <p:cNvPr id="6" name="5 Imagen" descr="C:\PISOTON\pisoton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42" y="2251526"/>
            <a:ext cx="1774242" cy="23296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2843808" y="3861048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-</a:t>
            </a:r>
            <a:r>
              <a:rPr lang="es-CO" dirty="0"/>
              <a:t>Atención </a:t>
            </a:r>
            <a:r>
              <a:rPr lang="es-CO" dirty="0" smtClean="0"/>
              <a:t>directa</a:t>
            </a:r>
          </a:p>
          <a:p>
            <a:r>
              <a:rPr lang="es-CO" dirty="0" smtClean="0"/>
              <a:t>- </a:t>
            </a:r>
            <a:r>
              <a:rPr lang="es-CO" dirty="0"/>
              <a:t>Asesoramiento y consultoría </a:t>
            </a:r>
            <a:r>
              <a:rPr lang="es-CO" dirty="0" smtClean="0"/>
              <a:t>externa</a:t>
            </a:r>
          </a:p>
          <a:p>
            <a:r>
              <a:rPr lang="es-CO" dirty="0" smtClean="0"/>
              <a:t>- </a:t>
            </a:r>
            <a:r>
              <a:rPr lang="es-CO" dirty="0"/>
              <a:t>Dinamización </a:t>
            </a:r>
            <a:r>
              <a:rPr lang="es-CO" dirty="0" smtClean="0"/>
              <a:t>comunitaria</a:t>
            </a:r>
          </a:p>
          <a:p>
            <a:r>
              <a:rPr lang="es-CO" dirty="0" smtClean="0"/>
              <a:t>-Investigación</a:t>
            </a:r>
          </a:p>
          <a:p>
            <a:r>
              <a:rPr lang="es-CO" dirty="0" smtClean="0"/>
              <a:t>- </a:t>
            </a:r>
            <a:r>
              <a:rPr lang="es-CO" dirty="0"/>
              <a:t>Planificación, evaluación y gestión de programas </a:t>
            </a:r>
            <a:r>
              <a:rPr lang="es-CO" dirty="0" smtClean="0"/>
              <a:t>sociales</a:t>
            </a:r>
          </a:p>
          <a:p>
            <a:r>
              <a:rPr lang="es-CO" dirty="0" smtClean="0"/>
              <a:t>- </a:t>
            </a:r>
            <a:r>
              <a:rPr lang="es-CO" dirty="0"/>
              <a:t>Formación</a:t>
            </a:r>
          </a:p>
        </p:txBody>
      </p:sp>
    </p:spTree>
    <p:extLst>
      <p:ext uri="{BB962C8B-B14F-4D97-AF65-F5344CB8AC3E}">
        <p14:creationId xmlns:p14="http://schemas.microsoft.com/office/powerpoint/2010/main" val="30886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74638"/>
            <a:ext cx="6624736" cy="70609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O" dirty="0" smtClean="0"/>
              <a:t>PSICOLOGO EDUCATIVO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1916832"/>
            <a:ext cx="25562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O" kern="0" dirty="0">
                <a:solidFill>
                  <a:sysClr val="windowText" lastClr="000000"/>
                </a:solidFill>
              </a:rPr>
              <a:t>Promoción y prevención con miras a la cualificación del proceso de enseñanza y aprendizaje</a:t>
            </a:r>
          </a:p>
          <a:p>
            <a:pPr lvl="0">
              <a:defRPr/>
            </a:pPr>
            <a:endParaRPr lang="es-CO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s-CO" sz="1600" b="1" kern="0" dirty="0">
                <a:solidFill>
                  <a:sysClr val="windowText" lastClr="000000"/>
                </a:solidFill>
              </a:rPr>
              <a:t>EN RELACION CON LOS ALUMNOS</a:t>
            </a:r>
          </a:p>
          <a:p>
            <a:pPr lvl="0">
              <a:defRPr/>
            </a:pPr>
            <a:endParaRPr lang="es-CO" sz="1600" b="1" kern="0" dirty="0">
              <a:solidFill>
                <a:sysClr val="windowText" lastClr="000000"/>
              </a:solidFill>
            </a:endParaRPr>
          </a:p>
          <a:p>
            <a:pPr lvl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es-CO" kern="0" dirty="0"/>
              <a:t>Evaluación</a:t>
            </a:r>
            <a:r>
              <a:rPr lang="es-CO" dirty="0"/>
              <a:t> psicológica para prevenir y diagnosticar</a:t>
            </a:r>
            <a:r>
              <a:rPr lang="es-CO" kern="0" dirty="0"/>
              <a:t> </a:t>
            </a:r>
          </a:p>
        </p:txBody>
      </p:sp>
      <p:pic>
        <p:nvPicPr>
          <p:cNvPr id="5" name="Picture 17" descr="E:\FOTOS\Taminango\Nov24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201">
            <a:off x="4814299" y="1685152"/>
            <a:ext cx="2390302" cy="188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:\FOTOS\Taminango\Nov24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5232">
            <a:off x="3880397" y="3792095"/>
            <a:ext cx="26987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E:\FOTOS\Taminango\Nov24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859">
            <a:off x="6503345" y="3429000"/>
            <a:ext cx="241458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188640"/>
            <a:ext cx="4572000" cy="20313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CO" b="1" dirty="0">
                <a:latin typeface="Verdana"/>
              </a:rPr>
              <a:t>En relación con los profesores</a:t>
            </a:r>
          </a:p>
          <a:p>
            <a:endParaRPr lang="es-CO" b="1" dirty="0">
              <a:solidFill>
                <a:schemeClr val="bg1"/>
              </a:solidFill>
              <a:latin typeface="Verdana"/>
            </a:endParaRPr>
          </a:p>
          <a:p>
            <a:pPr>
              <a:buFont typeface="Wingdings" pitchFamily="2" charset="2"/>
              <a:buChar char="v"/>
            </a:pPr>
            <a:r>
              <a:rPr lang="es-CO" dirty="0">
                <a:solidFill>
                  <a:srgbClr val="646464"/>
                </a:solidFill>
                <a:latin typeface="Verdana"/>
              </a:rPr>
              <a:t> Información diagnóstica</a:t>
            </a:r>
          </a:p>
          <a:p>
            <a:endParaRPr lang="es-CO" dirty="0">
              <a:solidFill>
                <a:srgbClr val="646464"/>
              </a:solidFill>
              <a:latin typeface="Verdana"/>
            </a:endParaRPr>
          </a:p>
          <a:p>
            <a:r>
              <a:rPr lang="es-CO" dirty="0">
                <a:solidFill>
                  <a:srgbClr val="646464"/>
                </a:solidFill>
                <a:latin typeface="Verdana"/>
              </a:rPr>
              <a:t>Asesoramiento y colaboración</a:t>
            </a:r>
          </a:p>
          <a:p>
            <a:endParaRPr lang="es-CO" dirty="0">
              <a:solidFill>
                <a:srgbClr val="646464"/>
              </a:solidFill>
              <a:latin typeface="Verdana"/>
            </a:endParaRPr>
          </a:p>
          <a:p>
            <a:r>
              <a:rPr lang="es-CO" dirty="0">
                <a:solidFill>
                  <a:srgbClr val="646464"/>
                </a:solidFill>
                <a:latin typeface="Verdana"/>
              </a:rPr>
              <a:t>Formación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3356992"/>
            <a:ext cx="3672408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646464"/>
                </a:solidFill>
                <a:latin typeface="Verdana"/>
              </a:rPr>
              <a:t>en relación con los padres</a:t>
            </a:r>
          </a:p>
          <a:p>
            <a:endParaRPr lang="es-CO" dirty="0">
              <a:solidFill>
                <a:srgbClr val="646464"/>
              </a:solidFill>
              <a:latin typeface="Verdana"/>
            </a:endParaRPr>
          </a:p>
          <a:p>
            <a:r>
              <a:rPr lang="es-CO" dirty="0" smtClean="0">
                <a:solidFill>
                  <a:srgbClr val="646464"/>
                </a:solidFill>
                <a:latin typeface="Verdana"/>
              </a:rPr>
              <a:t>Información </a:t>
            </a:r>
            <a:r>
              <a:rPr lang="es-CO" dirty="0">
                <a:solidFill>
                  <a:srgbClr val="646464"/>
                </a:solidFill>
                <a:latin typeface="Verdana"/>
              </a:rPr>
              <a:t>diagnóstica y asesoramiento</a:t>
            </a:r>
          </a:p>
          <a:p>
            <a:endParaRPr lang="es-CO" dirty="0">
              <a:solidFill>
                <a:srgbClr val="646464"/>
              </a:solidFill>
              <a:latin typeface="Verdana"/>
            </a:endParaRPr>
          </a:p>
          <a:p>
            <a:r>
              <a:rPr lang="es-CO" dirty="0">
                <a:solidFill>
                  <a:srgbClr val="646464"/>
                </a:solidFill>
                <a:latin typeface="Verdana"/>
              </a:rPr>
              <a:t>Formación </a:t>
            </a:r>
          </a:p>
          <a:p>
            <a:endParaRPr lang="es-CO" dirty="0">
              <a:solidFill>
                <a:srgbClr val="646464"/>
              </a:solidFill>
              <a:latin typeface="Verdana"/>
            </a:endParaRPr>
          </a:p>
          <a:p>
            <a:r>
              <a:rPr lang="es-CO" dirty="0">
                <a:solidFill>
                  <a:srgbClr val="646464"/>
                </a:solidFill>
                <a:latin typeface="Verdana"/>
              </a:rPr>
              <a:t>Intervención</a:t>
            </a: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5095601" y="3717032"/>
            <a:ext cx="3877824" cy="2585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endParaRPr lang="es-CO" kern="0" dirty="0" smtClean="0">
              <a:solidFill>
                <a:srgbClr val="000000"/>
              </a:solidFill>
              <a:latin typeface="Arial"/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endParaRPr lang="es-CO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es-CO" kern="0" dirty="0" smtClean="0">
                <a:solidFill>
                  <a:srgbClr val="000000"/>
                </a:solidFill>
                <a:latin typeface="Arial"/>
              </a:rPr>
              <a:t>Motivación </a:t>
            </a:r>
            <a:r>
              <a:rPr lang="es-CO" kern="0" dirty="0">
                <a:solidFill>
                  <a:srgbClr val="000000"/>
                </a:solidFill>
                <a:latin typeface="Arial"/>
              </a:rPr>
              <a:t>hacia el aprendizaje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es-CO" kern="0" dirty="0">
                <a:solidFill>
                  <a:srgbClr val="000000"/>
                </a:solidFill>
                <a:latin typeface="Arial"/>
              </a:rPr>
              <a:t>Ansiedad escolar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es-CO" kern="0" dirty="0">
                <a:solidFill>
                  <a:srgbClr val="000000"/>
                </a:solidFill>
                <a:latin typeface="Arial"/>
              </a:rPr>
              <a:t>Autoestima y desempeño </a:t>
            </a:r>
            <a:r>
              <a:rPr lang="es-CO" kern="0" dirty="0" smtClean="0">
                <a:solidFill>
                  <a:srgbClr val="000000"/>
                </a:solidFill>
                <a:latin typeface="Arial"/>
              </a:rPr>
              <a:t>académico</a:t>
            </a:r>
          </a:p>
          <a:p>
            <a:pPr marL="342900" indent="-342900" eaLnBrk="0" fontAlgn="base" hangingPunct="0">
              <a:spcAft>
                <a:spcPct val="0"/>
              </a:spcAft>
              <a:buFontTx/>
              <a:buChar char="•"/>
            </a:pPr>
            <a:r>
              <a:rPr lang="es-CO" kern="0" dirty="0">
                <a:solidFill>
                  <a:srgbClr val="000000"/>
                </a:solidFill>
                <a:latin typeface="Arial"/>
              </a:rPr>
              <a:t>Relación escuela y comunidad</a:t>
            </a:r>
          </a:p>
          <a:p>
            <a:pPr marL="342900" indent="-342900" eaLnBrk="0" fontAlgn="base" hangingPunct="0">
              <a:spcAft>
                <a:spcPct val="0"/>
              </a:spcAft>
              <a:buFontTx/>
              <a:buChar char="•"/>
            </a:pPr>
            <a:r>
              <a:rPr lang="es-CO" kern="0" dirty="0">
                <a:solidFill>
                  <a:srgbClr val="000000"/>
                </a:solidFill>
                <a:latin typeface="Arial"/>
              </a:rPr>
              <a:t>Adaptación al contexto escolar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endParaRPr lang="es-CO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686">
            <a:off x="3923951" y="1817588"/>
            <a:ext cx="3649019" cy="2198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4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31" y="8492"/>
            <a:ext cx="5102225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es-CO" dirty="0" smtClean="0"/>
              <a:t>...Un niño de carácter</a:t>
            </a:r>
            <a:br>
              <a:rPr lang="es-CO" dirty="0" smtClean="0"/>
            </a:br>
            <a:r>
              <a:rPr lang="es-CO" dirty="0" smtClean="0"/>
              <a:t>fuerte, sin violencia ni</a:t>
            </a:r>
            <a:br>
              <a:rPr lang="es-CO" dirty="0" smtClean="0"/>
            </a:br>
            <a:r>
              <a:rPr lang="es-CO" dirty="0" smtClean="0"/>
              <a:t>sumisión...</a:t>
            </a:r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470">
            <a:off x="683568" y="4221088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74571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889">
            <a:off x="6752009" y="4517227"/>
            <a:ext cx="1724704" cy="172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3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1736725"/>
            <a:ext cx="5102225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es-CO" sz="1800" dirty="0"/>
              <a:t>El </a:t>
            </a:r>
            <a:r>
              <a:rPr lang="es-CO" sz="1800" b="1" dirty="0"/>
              <a:t>Programa de Educación y Desarrollo Humano busca facilitar</a:t>
            </a:r>
            <a:r>
              <a:rPr lang="es-CO" b="1" dirty="0"/>
              <a:t/>
            </a:r>
            <a:br>
              <a:rPr lang="es-CO" b="1" dirty="0"/>
            </a:br>
            <a:r>
              <a:rPr lang="es-CO" sz="2000" b="1" dirty="0"/>
              <a:t>mediante técnicas de cuentos, psicodramas, juegos y relato</a:t>
            </a:r>
            <a:br>
              <a:rPr lang="es-CO" sz="2000" b="1" dirty="0"/>
            </a:br>
            <a:r>
              <a:rPr lang="es-CO" sz="2000" b="1" dirty="0"/>
              <a:t>vivencial la expresión de sentimientos, el conocimiento de sí</a:t>
            </a:r>
            <a:br>
              <a:rPr lang="es-CO" sz="2000" b="1" dirty="0"/>
            </a:br>
            <a:r>
              <a:rPr lang="es-CO" sz="2000" b="1" dirty="0"/>
              <a:t>mismo y el manejo adecuado de conflictos en el niño y su</a:t>
            </a:r>
            <a:br>
              <a:rPr lang="es-CO" sz="2000" b="1" dirty="0"/>
            </a:br>
            <a:r>
              <a:rPr lang="es-CO" sz="2000" b="1" dirty="0"/>
              <a:t>familia, con el fin de propiciar la maduración emocional y la</a:t>
            </a:r>
            <a:br>
              <a:rPr lang="es-CO" sz="2000" b="1" dirty="0"/>
            </a:br>
            <a:r>
              <a:rPr lang="es-CO" sz="2000" b="1" dirty="0"/>
              <a:t>resolución de procesos individuales y familiares en situaciones</a:t>
            </a:r>
            <a:br>
              <a:rPr lang="es-CO" sz="2000" b="1" dirty="0"/>
            </a:br>
            <a:r>
              <a:rPr lang="es-CO" sz="2000" b="1" dirty="0"/>
              <a:t>adecuadas y especiales.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131840" y="764704"/>
            <a:ext cx="273630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Objetivo del programa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3579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5220072" y="404664"/>
            <a:ext cx="295232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IMPORTANCIA DE UN BUEN DESARROLLO PSICOAFECTIVO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548404" y="1799664"/>
            <a:ext cx="201622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Situación  </a:t>
            </a:r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2575747" y="2177305"/>
            <a:ext cx="20882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miedo</a:t>
            </a:r>
            <a:endParaRPr lang="es-CO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067944" y="3068960"/>
            <a:ext cx="201622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Realidad supera la capacidad de defensa</a:t>
            </a: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6300192" y="4392527"/>
            <a:ext cx="201622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Identifica con patrones negativos  </a:t>
            </a:r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 rot="21198758">
            <a:off x="467544" y="4581128"/>
            <a:ext cx="201792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Bradley Hand ITC" pitchFamily="66" charset="0"/>
              </a:rPr>
              <a:t>Un niño inmerso en un mar de conflicto. Pierde su etapa normal del desarrollo</a:t>
            </a:r>
            <a:endParaRPr lang="es-CO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endParaRPr lang="es-CO" sz="1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877612" y="792437"/>
            <a:ext cx="338437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ESTRUCTURA DEL PROGRAMA</a:t>
            </a:r>
            <a:endParaRPr lang="es-CO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230">
            <a:off x="4443683" y="2952163"/>
            <a:ext cx="3800772" cy="2463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 rot="21091788">
            <a:off x="550498" y="2150800"/>
            <a:ext cx="3947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prstClr val="black"/>
                </a:solidFill>
                <a:ea typeface="+mj-ea"/>
                <a:cs typeface="+mj-cs"/>
              </a:rPr>
              <a:t>Conferencia para padres y maestros</a:t>
            </a:r>
            <a: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  <a:t>Charla sobre desarrollo evolutivo.</a:t>
            </a:r>
            <a:b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b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s-CO" sz="1600" b="1" dirty="0">
                <a:solidFill>
                  <a:prstClr val="black"/>
                </a:solidFill>
                <a:ea typeface="+mj-ea"/>
                <a:cs typeface="+mj-cs"/>
              </a:rPr>
              <a:t>Cuentos para niños.</a:t>
            </a:r>
            <a: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  <a:t>Donde personajes animales viven las</a:t>
            </a:r>
            <a:b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  <a:t>diferentes circunstancias y conflictos</a:t>
            </a:r>
            <a:b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  <a:t>normales que se presentan en el proceso de</a:t>
            </a:r>
            <a:b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  <a:t>desarrollo propiciando la identificación</a:t>
            </a:r>
            <a:b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s-CO" sz="1600" dirty="0">
                <a:solidFill>
                  <a:prstClr val="black"/>
                </a:solidFill>
                <a:ea typeface="+mj-ea"/>
                <a:cs typeface="+mj-cs"/>
              </a:rPr>
              <a:t>proyectiva.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8211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968552" cy="6340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sz="2700" dirty="0" smtClean="0"/>
              <a:t>ESTRUCTURA DEL PROGRAMA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 rot="437764">
            <a:off x="322547" y="2104491"/>
            <a:ext cx="44947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s-CO" b="1" dirty="0" smtClean="0"/>
              <a:t>Psicodrama</a:t>
            </a:r>
            <a:endParaRPr lang="es-CO" b="1" dirty="0"/>
          </a:p>
          <a:p>
            <a:r>
              <a:rPr lang="es-CO" dirty="0"/>
              <a:t>Sobre cada una de las temáticas presentadas</a:t>
            </a:r>
          </a:p>
          <a:p>
            <a:r>
              <a:rPr lang="es-CO" dirty="0"/>
              <a:t>en los cuentos permitiendo la expresión</a:t>
            </a:r>
          </a:p>
          <a:p>
            <a:r>
              <a:rPr lang="es-CO" dirty="0"/>
              <a:t>proyectiva y la experimentación con mayor</a:t>
            </a:r>
          </a:p>
          <a:p>
            <a:r>
              <a:rPr lang="es-CO" dirty="0"/>
              <a:t>monto de descarga motora en la actuación</a:t>
            </a:r>
            <a:r>
              <a:rPr lang="es-CO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b="1" dirty="0" smtClean="0"/>
              <a:t>Juego en Casa</a:t>
            </a:r>
          </a:p>
          <a:p>
            <a:r>
              <a:rPr lang="es-CO" dirty="0" smtClean="0"/>
              <a:t>Sobre las temáticas de los cuentos y el psicodrama, que permiten la proyección e identificación en un ambiente que propicia la comunicación y elaboración junto con sus figuras vinculares.</a:t>
            </a:r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5445">
            <a:off x="5076055" y="2996953"/>
            <a:ext cx="3292231" cy="218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1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9585"/>
            <a:ext cx="33099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 rot="21325781">
            <a:off x="631994" y="1205292"/>
            <a:ext cx="457200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CO" b="1" dirty="0" smtClean="0"/>
              <a:t>El Relato Vivencial</a:t>
            </a:r>
          </a:p>
          <a:p>
            <a:pPr algn="ctr"/>
            <a:r>
              <a:rPr lang="es-CO" dirty="0" smtClean="0"/>
              <a:t>Que propicia la diferencia entre la fantasía y la</a:t>
            </a:r>
          </a:p>
          <a:p>
            <a:pPr algn="ctr"/>
            <a:r>
              <a:rPr lang="es-CO" dirty="0" smtClean="0"/>
              <a:t>realidad, al expresar los recuerdos y</a:t>
            </a:r>
          </a:p>
          <a:p>
            <a:pPr algn="ctr"/>
            <a:r>
              <a:rPr lang="es-CO" dirty="0" smtClean="0"/>
              <a:t>experiencias en cada una de las circunstancias</a:t>
            </a:r>
          </a:p>
          <a:p>
            <a:pPr algn="ctr"/>
            <a:r>
              <a:rPr lang="es-CO" dirty="0" smtClean="0"/>
              <a:t>de la vida del niño, permitiendo la elaboración</a:t>
            </a:r>
          </a:p>
          <a:p>
            <a:pPr algn="ctr"/>
            <a:r>
              <a:rPr lang="es-CO" dirty="0" smtClean="0"/>
              <a:t>y la </a:t>
            </a:r>
            <a:r>
              <a:rPr lang="es-CO" dirty="0" err="1" smtClean="0"/>
              <a:t>reintroyección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660">
            <a:off x="5562586" y="652908"/>
            <a:ext cx="2755378" cy="206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 rot="358551">
            <a:off x="467544" y="4221088"/>
            <a:ext cx="432048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 </a:t>
            </a:r>
            <a:r>
              <a:rPr lang="es-CO" b="1" dirty="0" smtClean="0"/>
              <a:t>Taller de Integración FAMILIA -</a:t>
            </a:r>
          </a:p>
          <a:p>
            <a:r>
              <a:rPr lang="es-CO" b="1" dirty="0" smtClean="0"/>
              <a:t>ESCUELA</a:t>
            </a:r>
          </a:p>
          <a:p>
            <a:r>
              <a:rPr lang="es-CO" dirty="0" smtClean="0"/>
              <a:t>En el cual de manera lúdica se viven las</a:t>
            </a:r>
          </a:p>
          <a:p>
            <a:r>
              <a:rPr lang="es-CO" dirty="0" smtClean="0"/>
              <a:t>situaciones de cada temática trabajada</a:t>
            </a:r>
          </a:p>
          <a:p>
            <a:r>
              <a:rPr lang="es-CO" dirty="0" smtClean="0"/>
              <a:t>durante el año escolar y se evalúan los</a:t>
            </a:r>
          </a:p>
          <a:p>
            <a:r>
              <a:rPr lang="es-CO" dirty="0" smtClean="0"/>
              <a:t>logros y resultados.</a:t>
            </a:r>
            <a:endParaRPr lang="es-CO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828">
            <a:off x="5436095" y="3984153"/>
            <a:ext cx="2952328" cy="221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2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1736725"/>
            <a:ext cx="5102225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980728"/>
            <a:ext cx="3240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</a:rPr>
              <a:t>ESTRATEGIAS PARA LA IENSS</a:t>
            </a:r>
          </a:p>
          <a:p>
            <a:pPr marL="342900" indent="-342900">
              <a:buAutoNum type="arabicPeriod"/>
            </a:pPr>
            <a:r>
              <a:rPr lang="es-CO" dirty="0" smtClean="0"/>
              <a:t>Primera semana: lectura de cuento y abordar las 2 primeras preguntas de: revisión de cuento, discusión de sentimientos, comportamiento de los protagonistas del cuento.</a:t>
            </a:r>
          </a:p>
          <a:p>
            <a:pPr marL="342900" indent="-342900">
              <a:buAutoNum type="arabicPeriod"/>
            </a:pPr>
            <a:r>
              <a:rPr lang="es-CO" dirty="0" smtClean="0"/>
              <a:t>Segunda semana: segunda lectura de cuento (mismo proceso)</a:t>
            </a:r>
          </a:p>
          <a:p>
            <a:pPr marL="342900" indent="-342900">
              <a:buAutoNum type="arabicPeriod"/>
            </a:pPr>
            <a:r>
              <a:rPr lang="es-CO" dirty="0" smtClean="0"/>
              <a:t>Tercera semana: dibujos.</a:t>
            </a:r>
          </a:p>
          <a:p>
            <a:pPr marL="342900" indent="-342900">
              <a:buAutoNum type="arabicPeriod"/>
            </a:pPr>
            <a:r>
              <a:rPr lang="es-CO" dirty="0" smtClean="0"/>
              <a:t>Cuarta semana: psicodrama</a:t>
            </a:r>
            <a:r>
              <a:rPr lang="es-CO" dirty="0"/>
              <a:t> </a:t>
            </a:r>
            <a:r>
              <a:rPr lang="es-CO" dirty="0" smtClean="0"/>
              <a:t>y se entregan los juegos tareas en casa.</a:t>
            </a:r>
          </a:p>
          <a:p>
            <a:pPr marL="342900" indent="-342900">
              <a:buAutoNum type="arabicPeriod"/>
            </a:pPr>
            <a:r>
              <a:rPr lang="es-CO" dirty="0" smtClean="0"/>
              <a:t>Quita semana: socialización de tareas en casa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220072" y="242063"/>
            <a:ext cx="37444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PRESENTACION DE ESTUDIANTES DE 11 Y 10 GRADO</a:t>
            </a:r>
          </a:p>
          <a:p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Agenda </a:t>
            </a:r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única</a:t>
            </a:r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:  </a:t>
            </a:r>
            <a:endParaRPr lang="es-CO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CO" dirty="0" smtClean="0"/>
              <a:t>-bienvenida</a:t>
            </a:r>
          </a:p>
          <a:p>
            <a:r>
              <a:rPr lang="es-CO" dirty="0" smtClean="0"/>
              <a:t>-invocación</a:t>
            </a:r>
          </a:p>
          <a:p>
            <a:r>
              <a:rPr lang="es-CO" dirty="0" smtClean="0"/>
              <a:t>-dinámica de presentación</a:t>
            </a:r>
          </a:p>
          <a:p>
            <a:r>
              <a:rPr lang="es-CO" dirty="0" smtClean="0"/>
              <a:t>-revisión de </a:t>
            </a:r>
            <a:r>
              <a:rPr lang="es-CO" dirty="0" err="1" smtClean="0"/>
              <a:t>presaberes</a:t>
            </a:r>
            <a:endParaRPr lang="es-CO" dirty="0" smtClean="0"/>
          </a:p>
          <a:p>
            <a:r>
              <a:rPr lang="es-CO" dirty="0" smtClean="0"/>
              <a:t>-revisión exploratoria</a:t>
            </a:r>
          </a:p>
          <a:p>
            <a:r>
              <a:rPr lang="es-CO" dirty="0" smtClean="0"/>
              <a:t>-cierre- canticos </a:t>
            </a:r>
          </a:p>
          <a:p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Agendas para 11</a:t>
            </a:r>
          </a:p>
          <a:p>
            <a:r>
              <a:rPr lang="es-CO" dirty="0" smtClean="0"/>
              <a:t>-bienvenida</a:t>
            </a:r>
          </a:p>
          <a:p>
            <a:r>
              <a:rPr lang="es-CO" dirty="0" smtClean="0"/>
              <a:t>-Invocación</a:t>
            </a:r>
          </a:p>
          <a:p>
            <a:r>
              <a:rPr lang="es-CO" dirty="0" smtClean="0"/>
              <a:t>-Ejercicios de relajación </a:t>
            </a:r>
          </a:p>
          <a:p>
            <a:r>
              <a:rPr lang="es-CO" dirty="0" smtClean="0"/>
              <a:t>-desarrollo de la temática</a:t>
            </a:r>
          </a:p>
          <a:p>
            <a:endParaRPr lang="es-CO" dirty="0"/>
          </a:p>
          <a:p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Agendas para 10</a:t>
            </a:r>
          </a:p>
          <a:p>
            <a:r>
              <a:rPr lang="es-CO" dirty="0" smtClean="0"/>
              <a:t>-bienvenida</a:t>
            </a:r>
          </a:p>
          <a:p>
            <a:r>
              <a:rPr lang="es-CO" dirty="0" smtClean="0"/>
              <a:t>-Invocación</a:t>
            </a:r>
          </a:p>
          <a:p>
            <a:r>
              <a:rPr lang="es-CO" dirty="0" smtClean="0"/>
              <a:t>-Ejercicios de relajación </a:t>
            </a:r>
          </a:p>
          <a:p>
            <a:r>
              <a:rPr lang="es-CO" dirty="0" smtClean="0"/>
              <a:t>-desarrollo de la temática</a:t>
            </a:r>
          </a:p>
          <a:p>
            <a:r>
              <a:rPr lang="es-CO" dirty="0" smtClean="0"/>
              <a:t>-evaluación del proceso</a:t>
            </a:r>
          </a:p>
          <a:p>
            <a:r>
              <a:rPr lang="es-CO" dirty="0" smtClean="0"/>
              <a:t>-compromiso</a:t>
            </a:r>
          </a:p>
          <a:p>
            <a:r>
              <a:rPr lang="es-CO" dirty="0" smtClean="0"/>
              <a:t>-cierre-cantico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29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O" dirty="0" smtClean="0"/>
              <a:t>PARTICIPACION DE PADRES Y EDUCADORES EN EL PROGRAMA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2132856"/>
            <a:ext cx="6516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En el Programa de Educación y Desarrollo </a:t>
            </a:r>
            <a:r>
              <a:rPr lang="es-CO" dirty="0" err="1"/>
              <a:t>Psicoafectivo</a:t>
            </a:r>
            <a:r>
              <a:rPr lang="es-CO" dirty="0"/>
              <a:t> PISOTÓN se trabajará crecimiento infantil, haciendo énfasis en el proceso evolutivo, en el desarrollo </a:t>
            </a:r>
            <a:r>
              <a:rPr lang="es-CO" dirty="0" err="1"/>
              <a:t>psicoafectivo</a:t>
            </a:r>
            <a:r>
              <a:rPr lang="es-CO" dirty="0"/>
              <a:t>, en las técnicas  lúdico-educativas, la resolución pacífica de conflictos, la protección y cuidado en la primera infancia, el  individuo y su desarrollo social y en la elaboración de propuestas interdisciplinarias de prevención e  intervención.</a:t>
            </a:r>
          </a:p>
        </p:txBody>
      </p:sp>
    </p:spTree>
    <p:extLst>
      <p:ext uri="{BB962C8B-B14F-4D97-AF65-F5344CB8AC3E}">
        <p14:creationId xmlns:p14="http://schemas.microsoft.com/office/powerpoint/2010/main" val="477620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022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O" dirty="0" smtClean="0"/>
              <a:t>TALLERES Y TRABAJO CON PADRES Y EDUCADORES</a:t>
            </a:r>
            <a:br>
              <a:rPr lang="es-CO" dirty="0" smtClean="0"/>
            </a:br>
            <a:r>
              <a:rPr lang="es-CO" dirty="0" smtClean="0"/>
              <a:t>talleres participativos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2780928"/>
            <a:ext cx="7092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TALLER y </a:t>
            </a:r>
            <a:r>
              <a:rPr lang="es-CO" dirty="0"/>
              <a:t>HORAS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dirty="0"/>
              <a:t>Crecimiento y Desarrollo Infantil 10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dirty="0"/>
              <a:t>Desarrollo </a:t>
            </a:r>
            <a:r>
              <a:rPr lang="es-CO" dirty="0" err="1"/>
              <a:t>Psicoafectivo</a:t>
            </a:r>
            <a:r>
              <a:rPr lang="es-CO" dirty="0"/>
              <a:t> 10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dirty="0"/>
              <a:t>“Yo también tengo una historia” – Trabajo </a:t>
            </a:r>
            <a:r>
              <a:rPr lang="es-CO" dirty="0" err="1"/>
              <a:t>psicoafectivo</a:t>
            </a:r>
            <a:r>
              <a:rPr lang="es-CO" dirty="0"/>
              <a:t> con el agente educativo 10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dirty="0"/>
              <a:t>Inducción para la implementación del programa Pisotón 15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dirty="0"/>
              <a:t>Desarrollo del Trabajo de Campo 100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dirty="0"/>
              <a:t>Aprendizaje de Técnicas Lúdicas Educativas 10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dirty="0"/>
              <a:t>Protección y cuidado en la primera infancia 10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dirty="0"/>
              <a:t>Individuo y Desarrollo Social 10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dirty="0"/>
              <a:t>Asesorías grupales de “Mi Proyecto Pisotón” 10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dirty="0"/>
              <a:t>Sustentación de “Mi proyecto Pisotón”. 10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dirty="0"/>
              <a:t>Tutorías e Institucionalización 10</a:t>
            </a:r>
          </a:p>
        </p:txBody>
      </p:sp>
    </p:spTree>
    <p:extLst>
      <p:ext uri="{BB962C8B-B14F-4D97-AF65-F5344CB8AC3E}">
        <p14:creationId xmlns:p14="http://schemas.microsoft.com/office/powerpoint/2010/main" val="3740901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773</Words>
  <Application>Microsoft Office PowerPoint</Application>
  <PresentationFormat>Presentación en pantalla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El Programa de Educación y Desarrollo Humano busca facilitar mediante técnicas de cuentos, psicodramas, juegos y relato vivencial la expresión de sentimientos, el conocimiento de sí mismo y el manejo adecuado de conflictos en el niño y su familia, con el fin de propiciar la maduración emocional y la resolución de procesos individuales y familiares en situaciones adecuadas y especiales.</vt:lpstr>
      <vt:lpstr>Presentación de PowerPoint</vt:lpstr>
      <vt:lpstr>Presentación de PowerPoint</vt:lpstr>
      <vt:lpstr> ESTRUCTURA DEL PROGRAMA </vt:lpstr>
      <vt:lpstr>Presentación de PowerPoint</vt:lpstr>
      <vt:lpstr>Presentación de PowerPoint</vt:lpstr>
      <vt:lpstr>PARTICIPACION DE PADRES Y EDUCADORES EN EL PROGRAMA</vt:lpstr>
      <vt:lpstr>TALLERES Y TRABAJO CON PADRES Y EDUCADORES talleres participativos</vt:lpstr>
      <vt:lpstr>VINCULACIÓN DE PISOTÓN A LA IENSS</vt:lpstr>
      <vt:lpstr> FUNCIONES DEL PSICOLOGO SOCIAL Y EL PSICOLOGO EDUCATIVO </vt:lpstr>
      <vt:lpstr>Presentación de PowerPoint</vt:lpstr>
      <vt:lpstr>Presentación de PowerPoint</vt:lpstr>
      <vt:lpstr>PSICOLOGO EDUCATIVO</vt:lpstr>
      <vt:lpstr>Presentación de PowerPoint</vt:lpstr>
      <vt:lpstr>...Un niño de carácter fuerte, sin violencia ni sumisión...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34</cp:revision>
  <dcterms:created xsi:type="dcterms:W3CDTF">2013-08-15T04:09:06Z</dcterms:created>
  <dcterms:modified xsi:type="dcterms:W3CDTF">2013-10-10T03:09:05Z</dcterms:modified>
</cp:coreProperties>
</file>